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2" r:id="rId10"/>
    <p:sldId id="263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06D5-7945-45DE-A2AE-928BD6A1460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1D10-EE6F-4D51-AA96-AC391B42A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24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06D5-7945-45DE-A2AE-928BD6A1460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1D10-EE6F-4D51-AA96-AC391B42A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98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06D5-7945-45DE-A2AE-928BD6A1460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1D10-EE6F-4D51-AA96-AC391B42A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0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06D5-7945-45DE-A2AE-928BD6A1460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1D10-EE6F-4D51-AA96-AC391B42A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500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06D5-7945-45DE-A2AE-928BD6A1460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1D10-EE6F-4D51-AA96-AC391B42A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18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06D5-7945-45DE-A2AE-928BD6A1460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1D10-EE6F-4D51-AA96-AC391B42A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06D5-7945-45DE-A2AE-928BD6A1460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1D10-EE6F-4D51-AA96-AC391B42A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6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06D5-7945-45DE-A2AE-928BD6A1460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1D10-EE6F-4D51-AA96-AC391B42A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49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06D5-7945-45DE-A2AE-928BD6A1460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1D10-EE6F-4D51-AA96-AC391B42A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14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06D5-7945-45DE-A2AE-928BD6A1460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1D10-EE6F-4D51-AA96-AC391B42A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85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06D5-7945-45DE-A2AE-928BD6A1460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1D10-EE6F-4D51-AA96-AC391B42A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2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06D5-7945-45DE-A2AE-928BD6A1460D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51D10-EE6F-4D51-AA96-AC391B42A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epalived.org/" TargetMode="External"/><Relationship Id="rId2" Type="http://schemas.openxmlformats.org/officeDocument/2006/relationships/hyperlink" Target="http://httpd.apache.org/docs/2.4/mod/mod_proxy_balancer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s://raymii.org/s/tutorials/Keepalived-Simple-IP-failover-on-Ubuntu.htm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webmaster@yourdomain.co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httpd.apache.org/docs/2.4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httpd.apache.org/docs/2.4/mod/mod_logio.html" TargetMode="External"/><Relationship Id="rId2" Type="http://schemas.openxmlformats.org/officeDocument/2006/relationships/hyperlink" Target="http://httpd.apache.org/docs/2.4/mod/mod_log_config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Apache </a:t>
            </a:r>
            <a:r>
              <a:rPr lang="en-US" dirty="0" smtClean="0"/>
              <a:t>HTTP Server from </a:t>
            </a:r>
            <a:r>
              <a:rPr lang="en-US" dirty="0" smtClean="0"/>
              <a:t>10,000 feet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open source Apache feature overview and discussion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838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1733"/>
            <a:ext cx="8229600" cy="334443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Control Allow / deny access in configurations with &lt;location&gt;</a:t>
            </a:r>
            <a:br>
              <a:rPr lang="en-US" dirty="0" smtClean="0"/>
            </a:br>
            <a:r>
              <a:rPr lang="en-US" dirty="0" smtClean="0"/>
              <a:t>Require (all / domain / IP) (granted / denied)</a:t>
            </a:r>
          </a:p>
          <a:p>
            <a:r>
              <a:rPr lang="en-US" dirty="0" smtClean="0"/>
              <a:t>.</a:t>
            </a:r>
            <a:r>
              <a:rPr lang="en-US" dirty="0" err="1" smtClean="0"/>
              <a:t>htaccess</a:t>
            </a:r>
            <a:r>
              <a:rPr lang="en-US" dirty="0" smtClean="0"/>
              <a:t> allows granular control of access and configuration by directory, but is also very slow.  Ideal for distributed / multiple user / user administrator situations</a:t>
            </a:r>
          </a:p>
          <a:p>
            <a:r>
              <a:rPr lang="en-US" dirty="0" smtClean="0"/>
              <a:t>Multiple forms of authentication (user/pass) available, but </a:t>
            </a:r>
            <a:r>
              <a:rPr lang="en-US" u="sng" dirty="0" smtClean="0"/>
              <a:t>not</a:t>
            </a:r>
            <a:r>
              <a:rPr lang="en-US" dirty="0" smtClean="0"/>
              <a:t> generally secure.  Secure via application if possible and encrypt traffic with </a:t>
            </a:r>
            <a:r>
              <a:rPr lang="en-US" dirty="0" err="1" smtClean="0"/>
              <a:t>ssl</a:t>
            </a:r>
            <a:r>
              <a:rPr lang="en-US" dirty="0" smtClean="0"/>
              <a:t>.</a:t>
            </a:r>
          </a:p>
        </p:txBody>
      </p:sp>
      <p:pic>
        <p:nvPicPr>
          <p:cNvPr id="5125" name="Picture 5" descr="Image result for padl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76921"/>
            <a:ext cx="1847850" cy="247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985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Certificates with </a:t>
            </a:r>
            <a:r>
              <a:rPr lang="en-US" dirty="0" err="1" smtClean="0"/>
              <a:t>openssl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90825"/>
            <a:ext cx="8229600" cy="318293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Use newest version of </a:t>
            </a:r>
            <a:r>
              <a:rPr lang="en-US" dirty="0" err="1" smtClean="0"/>
              <a:t>Openssl</a:t>
            </a:r>
            <a:r>
              <a:rPr lang="en-US" dirty="0" smtClean="0"/>
              <a:t> – see </a:t>
            </a:r>
            <a:r>
              <a:rPr lang="en-US" dirty="0" err="1" smtClean="0"/>
              <a:t>Heartbleed</a:t>
            </a:r>
            <a:r>
              <a:rPr lang="en-US" dirty="0" smtClean="0"/>
              <a:t>, BEAST, FREAK, Poodle…. …..</a:t>
            </a:r>
          </a:p>
          <a:p>
            <a:r>
              <a:rPr lang="en-US" dirty="0" smtClean="0"/>
              <a:t>Self Sign certificates for testing and personal use</a:t>
            </a:r>
          </a:p>
          <a:p>
            <a:r>
              <a:rPr lang="en-US" dirty="0" smtClean="0"/>
              <a:t>Certs composed of </a:t>
            </a:r>
            <a:r>
              <a:rPr lang="en-US" dirty="0" err="1" smtClean="0"/>
              <a:t>csr</a:t>
            </a:r>
            <a:r>
              <a:rPr lang="en-US" dirty="0" smtClean="0"/>
              <a:t> (certificate signing request), key (private SSL key), .</a:t>
            </a:r>
            <a:r>
              <a:rPr lang="en-US" dirty="0" err="1" smtClean="0"/>
              <a:t>cer</a:t>
            </a:r>
            <a:r>
              <a:rPr lang="en-US" dirty="0" smtClean="0"/>
              <a:t>(certificate)</a:t>
            </a:r>
          </a:p>
          <a:p>
            <a:r>
              <a:rPr lang="en-US" dirty="0" smtClean="0"/>
              <a:t>Scan your site for free for vulnerabilities and compatibility with </a:t>
            </a:r>
            <a:r>
              <a:rPr lang="en-US" dirty="0" err="1"/>
              <a:t>Q</a:t>
            </a:r>
            <a:r>
              <a:rPr lang="en-US" dirty="0" err="1" smtClean="0"/>
              <a:t>ualys</a:t>
            </a:r>
            <a:r>
              <a:rPr lang="en-US" dirty="0" smtClean="0"/>
              <a:t> </a:t>
            </a:r>
            <a:r>
              <a:rPr lang="en-US" dirty="0" err="1" smtClean="0"/>
              <a:t>sslabs</a:t>
            </a:r>
            <a:r>
              <a:rPr lang="en-US" dirty="0" smtClean="0"/>
              <a:t> https://www.ssllabs.com/ssltest/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76400"/>
            <a:ext cx="4105275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474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Its ALIVE! (and keeping it that way)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600200"/>
            <a:ext cx="58674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High availability downstream with </a:t>
            </a:r>
            <a:r>
              <a:rPr lang="en-US" dirty="0" err="1" smtClean="0"/>
              <a:t>mod_proxy_balance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http://httpd.apache.org/docs/2.4/mod/mod_proxy_balancer.html</a:t>
            </a:r>
            <a:endParaRPr lang="en-US" dirty="0" smtClean="0"/>
          </a:p>
          <a:p>
            <a:r>
              <a:rPr lang="en-US" dirty="0" smtClean="0"/>
              <a:t>Keep it sticky with sticky sessions</a:t>
            </a:r>
          </a:p>
          <a:p>
            <a:r>
              <a:rPr lang="en-US" dirty="0" smtClean="0"/>
              <a:t>Simple active / passive Apache with </a:t>
            </a:r>
            <a:r>
              <a:rPr lang="en-US" dirty="0" err="1" smtClean="0"/>
              <a:t>keepalived</a:t>
            </a:r>
            <a:r>
              <a:rPr lang="en-US" dirty="0" smtClean="0"/>
              <a:t> with VRRP</a:t>
            </a:r>
          </a:p>
          <a:p>
            <a:r>
              <a:rPr lang="en-US" dirty="0" smtClean="0">
                <a:hlinkClick r:id="rId3"/>
              </a:rPr>
              <a:t>http://www.keepalived.org/</a:t>
            </a:r>
            <a:endParaRPr lang="en-US" dirty="0" smtClean="0"/>
          </a:p>
          <a:p>
            <a:r>
              <a:rPr lang="en-US" dirty="0" smtClean="0"/>
              <a:t>Simple setup sample: </a:t>
            </a:r>
            <a:r>
              <a:rPr lang="en-US" dirty="0" smtClean="0">
                <a:hlinkClick r:id="rId4"/>
              </a:rPr>
              <a:t>https://raymii.org/s/tutorials/Keepalived-Simple-IP-failover-on-Ubuntu.html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2524125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823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Appendix 1 -  SSL generation script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 smtClean="0"/>
              <a:t>#!/</a:t>
            </a:r>
            <a:r>
              <a:rPr lang="en-US" sz="1200" dirty="0" err="1" smtClean="0"/>
              <a:t>usr</a:t>
            </a:r>
            <a:r>
              <a:rPr lang="en-US" sz="1200" dirty="0" smtClean="0"/>
              <a:t>/bin/</a:t>
            </a:r>
            <a:r>
              <a:rPr lang="en-US" sz="1200" dirty="0" err="1" smtClean="0"/>
              <a:t>perl</a:t>
            </a:r>
            <a:r>
              <a:rPr lang="en-US" sz="1200" dirty="0" smtClean="0"/>
              <a:t> -w</a:t>
            </a:r>
          </a:p>
          <a:p>
            <a:pPr marL="0" indent="0">
              <a:buNone/>
            </a:pPr>
            <a:r>
              <a:rPr lang="en-US" sz="1200" dirty="0" smtClean="0"/>
              <a:t>die "usage: autogenSSLcert.pl [</a:t>
            </a:r>
            <a:r>
              <a:rPr lang="en-US" sz="1200" dirty="0" err="1" smtClean="0"/>
              <a:t>certname</a:t>
            </a:r>
            <a:r>
              <a:rPr lang="en-US" sz="1200" dirty="0" smtClean="0"/>
              <a:t>] [open </a:t>
            </a:r>
            <a:r>
              <a:rPr lang="en-US" sz="1200" dirty="0" err="1" smtClean="0"/>
              <a:t>ssl</a:t>
            </a:r>
            <a:r>
              <a:rPr lang="en-US" sz="1200" dirty="0" smtClean="0"/>
              <a:t> </a:t>
            </a:r>
            <a:r>
              <a:rPr lang="en-US" sz="1200" dirty="0" err="1" smtClean="0"/>
              <a:t>ver</a:t>
            </a:r>
            <a:r>
              <a:rPr lang="en-US" sz="1200" dirty="0" smtClean="0"/>
              <a:t>] [</a:t>
            </a:r>
            <a:r>
              <a:rPr lang="en-US" sz="1200" dirty="0" err="1" smtClean="0"/>
              <a:t>sslPasskey</a:t>
            </a:r>
            <a:r>
              <a:rPr lang="en-US" sz="1200" dirty="0" smtClean="0"/>
              <a:t>]\n" unless ($ARGV[0] &amp;&amp; $ARGV[1] &amp;&amp; $ARGV[2]);</a:t>
            </a:r>
          </a:p>
          <a:p>
            <a:pPr marL="0" indent="0">
              <a:buNone/>
            </a:pPr>
            <a:r>
              <a:rPr lang="en-US" sz="1200" dirty="0" smtClean="0"/>
              <a:t>$</a:t>
            </a:r>
            <a:r>
              <a:rPr lang="en-US" sz="1200" dirty="0" err="1" smtClean="0"/>
              <a:t>certname</a:t>
            </a:r>
            <a:r>
              <a:rPr lang="en-US" sz="1200" dirty="0" smtClean="0"/>
              <a:t> = $ARGV[0];  $</a:t>
            </a:r>
            <a:r>
              <a:rPr lang="en-US" sz="1200" dirty="0" err="1" smtClean="0"/>
              <a:t>sslVer</a:t>
            </a:r>
            <a:r>
              <a:rPr lang="en-US" sz="1200" dirty="0" smtClean="0"/>
              <a:t> = $ARGV[1]; $</a:t>
            </a:r>
            <a:r>
              <a:rPr lang="en-US" sz="1200" dirty="0" err="1" smtClean="0"/>
              <a:t>sslPasskey</a:t>
            </a:r>
            <a:r>
              <a:rPr lang="en-US" sz="1200" dirty="0" smtClean="0"/>
              <a:t> = $ARGV[2];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$country="US";    $state="Maryland";   city="Silver Spring";   $org="Your Organization here";  </a:t>
            </a:r>
          </a:p>
          <a:p>
            <a:pPr marL="0" indent="0">
              <a:buNone/>
            </a:pPr>
            <a:r>
              <a:rPr lang="en-US" sz="1200" dirty="0" smtClean="0"/>
              <a:t>$unit="Your </a:t>
            </a:r>
            <a:r>
              <a:rPr lang="en-US" sz="1200" dirty="0" err="1" smtClean="0"/>
              <a:t>subsidary</a:t>
            </a:r>
            <a:r>
              <a:rPr lang="en-US" sz="1200" dirty="0" smtClean="0"/>
              <a:t> / branch / </a:t>
            </a:r>
            <a:r>
              <a:rPr lang="en-US" sz="1200" dirty="0" err="1" smtClean="0"/>
              <a:t>etc</a:t>
            </a:r>
            <a:r>
              <a:rPr lang="en-US" sz="1200" dirty="0" smtClean="0"/>
              <a:t> here“ ; $email=</a:t>
            </a:r>
            <a:r>
              <a:rPr lang="en-US" sz="1200" dirty="0" smtClean="0">
                <a:hlinkClick r:id="rId2"/>
              </a:rPr>
              <a:t>“webmaster@yourdomain.com</a:t>
            </a:r>
            <a:r>
              <a:rPr lang="en-US" sz="1200" dirty="0" smtClean="0"/>
              <a:t>”;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print "Generating key for $</a:t>
            </a:r>
            <a:r>
              <a:rPr lang="en-US" sz="1200" dirty="0" err="1" smtClean="0"/>
              <a:t>certname</a:t>
            </a:r>
            <a:r>
              <a:rPr lang="en-US" sz="1200" dirty="0" smtClean="0"/>
              <a:t>\n";</a:t>
            </a:r>
          </a:p>
          <a:p>
            <a:pPr marL="0" indent="0">
              <a:buNone/>
            </a:pPr>
            <a:r>
              <a:rPr lang="en-US" sz="1200" dirty="0" smtClean="0"/>
              <a:t>system "/software/</a:t>
            </a:r>
            <a:r>
              <a:rPr lang="en-US" sz="1200" dirty="0" err="1" smtClean="0"/>
              <a:t>openssl</a:t>
            </a:r>
            <a:r>
              <a:rPr lang="en-US" sz="1200" dirty="0" smtClean="0"/>
              <a:t>/$</a:t>
            </a:r>
            <a:r>
              <a:rPr lang="en-US" sz="1200" dirty="0" err="1" smtClean="0"/>
              <a:t>sslVer</a:t>
            </a:r>
            <a:r>
              <a:rPr lang="en-US" sz="1200" dirty="0" smtClean="0"/>
              <a:t>/bin/</a:t>
            </a:r>
            <a:r>
              <a:rPr lang="en-US" sz="1200" dirty="0" err="1" smtClean="0"/>
              <a:t>openssl</a:t>
            </a:r>
            <a:r>
              <a:rPr lang="en-US" sz="1200" dirty="0" smtClean="0"/>
              <a:t> </a:t>
            </a:r>
            <a:r>
              <a:rPr lang="en-US" sz="1200" dirty="0" err="1" smtClean="0"/>
              <a:t>genrsa</a:t>
            </a:r>
            <a:r>
              <a:rPr lang="en-US" sz="1200" dirty="0" smtClean="0"/>
              <a:t> -out $</a:t>
            </a:r>
            <a:r>
              <a:rPr lang="en-US" sz="1200" dirty="0" err="1" smtClean="0"/>
              <a:t>certname.key</a:t>
            </a:r>
            <a:r>
              <a:rPr lang="en-US" sz="1200" dirty="0" smtClean="0"/>
              <a:t> 2048";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print "Generating key for $</a:t>
            </a:r>
            <a:r>
              <a:rPr lang="en-US" sz="1200" dirty="0" err="1" smtClean="0"/>
              <a:t>certname</a:t>
            </a:r>
            <a:r>
              <a:rPr lang="en-US" sz="1200" dirty="0" smtClean="0"/>
              <a:t>\n";</a:t>
            </a:r>
          </a:p>
          <a:p>
            <a:pPr marL="0" indent="0">
              <a:buNone/>
            </a:pPr>
            <a:r>
              <a:rPr lang="en-US" sz="1200" dirty="0" smtClean="0"/>
              <a:t>$</a:t>
            </a:r>
            <a:r>
              <a:rPr lang="en-US" sz="1200" dirty="0" err="1" smtClean="0"/>
              <a:t>cmdFileParams</a:t>
            </a:r>
            <a:r>
              <a:rPr lang="en-US" sz="1200" dirty="0" smtClean="0"/>
              <a:t> = "|/product/</a:t>
            </a:r>
            <a:r>
              <a:rPr lang="en-US" sz="1200" dirty="0" err="1" smtClean="0"/>
              <a:t>openssl</a:t>
            </a:r>
            <a:r>
              <a:rPr lang="en-US" sz="1200" dirty="0" smtClean="0"/>
              <a:t>/$</a:t>
            </a:r>
            <a:r>
              <a:rPr lang="en-US" sz="1200" dirty="0" err="1" smtClean="0"/>
              <a:t>sslVer</a:t>
            </a:r>
            <a:r>
              <a:rPr lang="en-US" sz="1200" dirty="0" smtClean="0"/>
              <a:t>/bin/</a:t>
            </a:r>
            <a:r>
              <a:rPr lang="en-US" sz="1200" dirty="0" err="1" smtClean="0"/>
              <a:t>openssl</a:t>
            </a:r>
            <a:r>
              <a:rPr lang="en-US" sz="1200" dirty="0" smtClean="0"/>
              <a:t> </a:t>
            </a:r>
            <a:r>
              <a:rPr lang="en-US" sz="1200" dirty="0" err="1" smtClean="0"/>
              <a:t>req</a:t>
            </a:r>
            <a:r>
              <a:rPr lang="en-US" sz="1200" dirty="0" smtClean="0"/>
              <a:t> -new -key $</a:t>
            </a:r>
            <a:r>
              <a:rPr lang="en-US" sz="1200" dirty="0" err="1" smtClean="0"/>
              <a:t>certname.key</a:t>
            </a:r>
            <a:r>
              <a:rPr lang="en-US" sz="1200" dirty="0" smtClean="0"/>
              <a:t> -out $</a:t>
            </a:r>
            <a:r>
              <a:rPr lang="en-US" sz="1200" dirty="0" err="1" smtClean="0"/>
              <a:t>certname.csr</a:t>
            </a:r>
            <a:r>
              <a:rPr lang="en-US" sz="1200" dirty="0" smtClean="0"/>
              <a:t>";</a:t>
            </a:r>
          </a:p>
          <a:p>
            <a:pPr marL="0" indent="0">
              <a:buNone/>
            </a:pPr>
            <a:r>
              <a:rPr lang="en-US" sz="1200" dirty="0" smtClean="0"/>
              <a:t>open(SSLGEN, "$</a:t>
            </a:r>
            <a:r>
              <a:rPr lang="en-US" sz="1200" dirty="0" err="1" smtClean="0"/>
              <a:t>cmdFileParams</a:t>
            </a:r>
            <a:r>
              <a:rPr lang="en-US" sz="1200" dirty="0" smtClean="0"/>
              <a:t>");</a:t>
            </a:r>
          </a:p>
          <a:p>
            <a:pPr marL="0" indent="0">
              <a:buNone/>
            </a:pPr>
            <a:r>
              <a:rPr lang="en-US" sz="1200" dirty="0" smtClean="0"/>
              <a:t>print SSLGEN "$country\n";</a:t>
            </a:r>
          </a:p>
          <a:p>
            <a:pPr marL="0" indent="0">
              <a:buNone/>
            </a:pPr>
            <a:r>
              <a:rPr lang="en-US" sz="1200" dirty="0" smtClean="0"/>
              <a:t>print SSLGEN "$state\n";</a:t>
            </a:r>
          </a:p>
          <a:p>
            <a:pPr marL="0" indent="0">
              <a:buNone/>
            </a:pPr>
            <a:r>
              <a:rPr lang="en-US" sz="1200" dirty="0" smtClean="0"/>
              <a:t>print SSLGEN "$city\n";</a:t>
            </a:r>
          </a:p>
          <a:p>
            <a:pPr marL="0" indent="0">
              <a:buNone/>
            </a:pPr>
            <a:r>
              <a:rPr lang="en-US" sz="1200" dirty="0" smtClean="0"/>
              <a:t>print SSLGEN "$org\n";</a:t>
            </a:r>
          </a:p>
          <a:p>
            <a:pPr marL="0" indent="0">
              <a:buNone/>
            </a:pPr>
            <a:r>
              <a:rPr lang="en-US" sz="1200" dirty="0" smtClean="0"/>
              <a:t>print SSLGEN "$unit\n";</a:t>
            </a:r>
          </a:p>
          <a:p>
            <a:pPr marL="0" indent="0">
              <a:buNone/>
            </a:pPr>
            <a:r>
              <a:rPr lang="en-US" sz="1200" dirty="0" smtClean="0"/>
              <a:t>print SSLGEN "$</a:t>
            </a:r>
            <a:r>
              <a:rPr lang="en-US" sz="1200" dirty="0" err="1" smtClean="0"/>
              <a:t>certname</a:t>
            </a:r>
            <a:r>
              <a:rPr lang="en-US" sz="1200" dirty="0" smtClean="0"/>
              <a:t>\n";</a:t>
            </a:r>
          </a:p>
          <a:p>
            <a:pPr marL="0" indent="0">
              <a:buNone/>
            </a:pPr>
            <a:r>
              <a:rPr lang="en-US" sz="1200" dirty="0" smtClean="0"/>
              <a:t>print SSLGEN "webmaster\@adpselect.com\n";</a:t>
            </a:r>
          </a:p>
          <a:p>
            <a:pPr marL="0" indent="0">
              <a:buNone/>
            </a:pPr>
            <a:r>
              <a:rPr lang="en-US" sz="1200" dirty="0" smtClean="0"/>
              <a:t>print SSLGEN "$</a:t>
            </a:r>
            <a:r>
              <a:rPr lang="en-US" sz="1200" dirty="0" err="1" smtClean="0"/>
              <a:t>sslPasskey</a:t>
            </a:r>
            <a:r>
              <a:rPr lang="en-US" sz="1200" dirty="0" smtClean="0"/>
              <a:t>\n";</a:t>
            </a:r>
          </a:p>
          <a:p>
            <a:pPr marL="0" indent="0">
              <a:buNone/>
            </a:pPr>
            <a:r>
              <a:rPr lang="en-US" sz="1200" dirty="0" smtClean="0"/>
              <a:t>print SSLGEN ".\n";</a:t>
            </a:r>
          </a:p>
          <a:p>
            <a:pPr marL="0" indent="0">
              <a:buNone/>
            </a:pPr>
            <a:r>
              <a:rPr lang="en-US" sz="1200" dirty="0" smtClean="0"/>
              <a:t>close (SSLGEN);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print "creating self-signed cert for $</a:t>
            </a:r>
            <a:r>
              <a:rPr lang="en-US" sz="1200" dirty="0" err="1" smtClean="0"/>
              <a:t>certname</a:t>
            </a:r>
            <a:r>
              <a:rPr lang="en-US" sz="1200" dirty="0" smtClean="0"/>
              <a:t>\n";</a:t>
            </a:r>
            <a:br>
              <a:rPr lang="en-US" sz="1200" dirty="0" smtClean="0"/>
            </a:br>
            <a:r>
              <a:rPr lang="en-US" sz="1200" dirty="0" smtClean="0"/>
              <a:t>system "/software/</a:t>
            </a:r>
            <a:r>
              <a:rPr lang="en-US" sz="1200" dirty="0" err="1" smtClean="0"/>
              <a:t>openssl</a:t>
            </a:r>
            <a:r>
              <a:rPr lang="en-US" sz="1200" dirty="0" smtClean="0"/>
              <a:t>/$</a:t>
            </a:r>
            <a:r>
              <a:rPr lang="en-US" sz="1200" dirty="0" err="1" smtClean="0"/>
              <a:t>sslVer</a:t>
            </a:r>
            <a:r>
              <a:rPr lang="en-US" sz="1200" dirty="0" smtClean="0"/>
              <a:t>/bin/</a:t>
            </a:r>
            <a:r>
              <a:rPr lang="en-US" sz="1200" dirty="0" err="1" smtClean="0"/>
              <a:t>openssl</a:t>
            </a:r>
            <a:r>
              <a:rPr lang="en-US" sz="1200" dirty="0" smtClean="0"/>
              <a:t> x509 -</a:t>
            </a:r>
            <a:r>
              <a:rPr lang="en-US" sz="1200" dirty="0" err="1" smtClean="0"/>
              <a:t>req</a:t>
            </a:r>
            <a:r>
              <a:rPr lang="en-US" sz="1200" dirty="0" smtClean="0"/>
              <a:t> -days 3650 -in $</a:t>
            </a:r>
            <a:r>
              <a:rPr lang="en-US" sz="1200" dirty="0" err="1" smtClean="0"/>
              <a:t>certname.csr</a:t>
            </a:r>
            <a:r>
              <a:rPr lang="en-US" sz="1200" dirty="0" smtClean="0"/>
              <a:t> -</a:t>
            </a:r>
            <a:r>
              <a:rPr lang="en-US" sz="1200" dirty="0" err="1" smtClean="0"/>
              <a:t>signkey</a:t>
            </a:r>
            <a:r>
              <a:rPr lang="en-US" sz="1200" dirty="0" smtClean="0"/>
              <a:t> $</a:t>
            </a:r>
            <a:r>
              <a:rPr lang="en-US" sz="1200" dirty="0" err="1" smtClean="0"/>
              <a:t>certname.key</a:t>
            </a:r>
            <a:r>
              <a:rPr lang="en-US" sz="1200" dirty="0" smtClean="0"/>
              <a:t> -out $certname.cer";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91123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2 – Listing of </a:t>
            </a:r>
            <a:r>
              <a:rPr lang="en-US" dirty="0" err="1" smtClean="0"/>
              <a:t>config</a:t>
            </a:r>
            <a:r>
              <a:rPr lang="en-US" dirty="0" smtClean="0"/>
              <a:t>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enabled100dont_log.conf - things I don't log, like monitoring requests             </a:t>
            </a:r>
          </a:p>
          <a:p>
            <a:r>
              <a:rPr lang="en-US" dirty="0" smtClean="0"/>
              <a:t>enabled200perf.conf - performance items, like </a:t>
            </a:r>
            <a:r>
              <a:rPr lang="en-US" dirty="0" err="1" smtClean="0"/>
              <a:t>mod_deflate</a:t>
            </a:r>
            <a:r>
              <a:rPr lang="en-US" dirty="0" smtClean="0"/>
              <a:t>                 </a:t>
            </a:r>
          </a:p>
          <a:p>
            <a:r>
              <a:rPr lang="en-US" dirty="0" smtClean="0"/>
              <a:t>enabled300status.conf - status page configuration</a:t>
            </a:r>
          </a:p>
          <a:p>
            <a:r>
              <a:rPr lang="en-US" dirty="0" smtClean="0"/>
              <a:t>enabled400custom_pages.conf - custom pages for 40X and 50X          </a:t>
            </a:r>
          </a:p>
          <a:p>
            <a:r>
              <a:rPr lang="en-US" dirty="0" smtClean="0"/>
              <a:t>enabled500cgi.conf - CGI configuration to serve </a:t>
            </a:r>
            <a:r>
              <a:rPr lang="en-US" dirty="0" err="1" smtClean="0"/>
              <a:t>perl</a:t>
            </a:r>
            <a:r>
              <a:rPr lang="en-US" dirty="0" smtClean="0"/>
              <a:t>    </a:t>
            </a:r>
          </a:p>
          <a:p>
            <a:r>
              <a:rPr lang="en-US" dirty="0" smtClean="0"/>
              <a:t>enabled600ssl.conf - SSL base configuration and modules</a:t>
            </a:r>
          </a:p>
          <a:p>
            <a:r>
              <a:rPr lang="en-US" dirty="0" smtClean="0"/>
              <a:t>Enabled800cluster.conf – High Availability Clustering Configurations</a:t>
            </a:r>
          </a:p>
          <a:p>
            <a:r>
              <a:rPr lang="en-US" dirty="0" smtClean="0"/>
              <a:t>enabled901domain1_http.conf - domain1 HTTP</a:t>
            </a:r>
          </a:p>
          <a:p>
            <a:r>
              <a:rPr lang="en-US" dirty="0" smtClean="0"/>
              <a:t>enabled901domain1_ssl.conf - domain1 </a:t>
            </a:r>
            <a:r>
              <a:rPr lang="en-US" dirty="0" err="1" smtClean="0"/>
              <a:t>Ssl</a:t>
            </a:r>
            <a:endParaRPr lang="en-US" dirty="0" smtClean="0"/>
          </a:p>
          <a:p>
            <a:r>
              <a:rPr lang="en-US" dirty="0" smtClean="0"/>
              <a:t>enabled902domain2_http.conf - domain2 HTTP</a:t>
            </a:r>
          </a:p>
          <a:p>
            <a:r>
              <a:rPr lang="en-US" dirty="0" smtClean="0"/>
              <a:t>enabled902domain2_ssl.conf - domain2 SSL</a:t>
            </a:r>
          </a:p>
          <a:p>
            <a:r>
              <a:rPr lang="en-US" dirty="0" smtClean="0"/>
              <a:t>enabled903domain1_http.conf - domain3 HTTP</a:t>
            </a:r>
          </a:p>
          <a:p>
            <a:r>
              <a:rPr lang="en-US" dirty="0" err="1" smtClean="0"/>
              <a:t>httpd.conf</a:t>
            </a:r>
            <a:r>
              <a:rPr lang="en-US" dirty="0" smtClean="0"/>
              <a:t> – base configuration</a:t>
            </a:r>
          </a:p>
          <a:p>
            <a:r>
              <a:rPr lang="en-US" dirty="0" smtClean="0"/>
              <a:t>Magic  - last resort file to help  look at file and determine type</a:t>
            </a:r>
          </a:p>
          <a:p>
            <a:r>
              <a:rPr lang="en-US" dirty="0" err="1" smtClean="0"/>
              <a:t>mime.types</a:t>
            </a:r>
            <a:r>
              <a:rPr lang="en-US" dirty="0" smtClean="0"/>
              <a:t> – describes file 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455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3 – Common rewrites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# </a:t>
            </a:r>
            <a:r>
              <a:rPr lang="en-US" dirty="0" smtClean="0"/>
              <a:t>Turn On the </a:t>
            </a:r>
            <a:r>
              <a:rPr lang="en-US" dirty="0" err="1" smtClean="0"/>
              <a:t>RewriteEngine</a:t>
            </a:r>
            <a:r>
              <a:rPr lang="en-US" dirty="0" smtClean="0"/>
              <a:t> and </a:t>
            </a:r>
            <a:r>
              <a:rPr lang="en-US" dirty="0"/>
              <a:t>Inherit all globally set rewrite rules</a:t>
            </a:r>
          </a:p>
          <a:p>
            <a:pPr marL="0" indent="0">
              <a:buNone/>
            </a:pPr>
            <a:r>
              <a:rPr lang="en-US" dirty="0" err="1"/>
              <a:t>RewriteEngine</a:t>
            </a:r>
            <a:r>
              <a:rPr lang="en-US" dirty="0"/>
              <a:t> on</a:t>
            </a:r>
          </a:p>
          <a:p>
            <a:pPr marL="0" indent="0">
              <a:buNone/>
            </a:pPr>
            <a:r>
              <a:rPr lang="en-US" dirty="0" err="1" smtClean="0"/>
              <a:t>RewriteOptions</a:t>
            </a:r>
            <a:r>
              <a:rPr lang="en-US" dirty="0" smtClean="0"/>
              <a:t> Inherit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# Only allow REQUEST_METHOD GET and POST, deny all others</a:t>
            </a:r>
          </a:p>
          <a:p>
            <a:pPr marL="0" indent="0">
              <a:buNone/>
            </a:pPr>
            <a:r>
              <a:rPr lang="en-US" dirty="0" err="1"/>
              <a:t>RewriteCond</a:t>
            </a:r>
            <a:r>
              <a:rPr lang="en-US" dirty="0"/>
              <a:t> %{REQUEST_METHOD} ^(TRACE|TRACK|DELETE|SEARCH|COPY|MOVE|PROPFIND|PROPPATCH|MKCOL|LOCK|UNLOCK|OPTIONS)</a:t>
            </a:r>
          </a:p>
          <a:p>
            <a:pPr marL="0" indent="0">
              <a:buNone/>
            </a:pPr>
            <a:r>
              <a:rPr lang="en-US" dirty="0" err="1"/>
              <a:t>RewriteRule</a:t>
            </a:r>
            <a:r>
              <a:rPr lang="en-US" dirty="0"/>
              <a:t> .* - [F</a:t>
            </a:r>
            <a:r>
              <a:rPr lang="en-US" dirty="0" smtClean="0"/>
              <a:t>]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 </a:t>
            </a:r>
            <a:r>
              <a:rPr lang="en-US" dirty="0"/>
              <a:t>Ensure that </a:t>
            </a:r>
            <a:r>
              <a:rPr lang="en-US" dirty="0" smtClean="0"/>
              <a:t>a request </a:t>
            </a:r>
            <a:r>
              <a:rPr lang="en-US" dirty="0"/>
              <a:t>is </a:t>
            </a:r>
            <a:r>
              <a:rPr lang="en-US" dirty="0" smtClean="0"/>
              <a:t>encrypted, unless….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RewriteCond</a:t>
            </a:r>
            <a:r>
              <a:rPr lang="en-US" dirty="0"/>
              <a:t> %{SERVER_PORT} !443</a:t>
            </a:r>
          </a:p>
          <a:p>
            <a:pPr marL="0" indent="0">
              <a:buNone/>
            </a:pPr>
            <a:r>
              <a:rPr lang="en-US" dirty="0" err="1" smtClean="0"/>
              <a:t>RewriteCond</a:t>
            </a:r>
            <a:r>
              <a:rPr lang="en-US" dirty="0" smtClean="0"/>
              <a:t> </a:t>
            </a:r>
            <a:r>
              <a:rPr lang="en-US" dirty="0"/>
              <a:t>%{REQUEST_URI} !/static</a:t>
            </a:r>
            <a:br>
              <a:rPr lang="en-US" dirty="0"/>
            </a:br>
            <a:r>
              <a:rPr lang="en-US" dirty="0" err="1"/>
              <a:t>RewriteCond</a:t>
            </a:r>
            <a:r>
              <a:rPr lang="en-US" dirty="0"/>
              <a:t> %{REMOTE_ADDR} !</a:t>
            </a:r>
            <a:r>
              <a:rPr lang="en-US" dirty="0" smtClean="0"/>
              <a:t>10.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RewriteRule</a:t>
            </a:r>
            <a:r>
              <a:rPr lang="en-US" dirty="0" smtClean="0"/>
              <a:t> </a:t>
            </a:r>
            <a:r>
              <a:rPr lang="en-US" dirty="0"/>
              <a:t>^(.*)$ https://%{SERVER_NAME}%{REQUEST_URI} [L,R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# Proxy requests, unless they are images or </a:t>
            </a:r>
            <a:r>
              <a:rPr lang="en-US" dirty="0" err="1" smtClean="0"/>
              <a:t>css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RewriteCond</a:t>
            </a:r>
            <a:r>
              <a:rPr lang="en-US" dirty="0"/>
              <a:t> %{REQUEST_URI} </a:t>
            </a:r>
            <a:r>
              <a:rPr lang="en-US" dirty="0" smtClean="0"/>
              <a:t>^/application(.*)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RewriteRule</a:t>
            </a:r>
            <a:r>
              <a:rPr lang="en-US" dirty="0"/>
              <a:t> !(\.gif$|\.jpg$|\.</a:t>
            </a:r>
            <a:r>
              <a:rPr lang="en-US" dirty="0" err="1"/>
              <a:t>css</a:t>
            </a:r>
            <a:r>
              <a:rPr lang="en-US" dirty="0" smtClean="0"/>
              <a:t>$) </a:t>
            </a:r>
            <a:r>
              <a:rPr lang="en-US" dirty="0"/>
              <a:t>http</a:t>
            </a:r>
            <a:r>
              <a:rPr lang="en-US" dirty="0" smtClean="0"/>
              <a:t>://appserver1:8080%{</a:t>
            </a:r>
            <a:r>
              <a:rPr lang="en-US" dirty="0"/>
              <a:t>REQUEST_URI} [P</a:t>
            </a:r>
            <a:r>
              <a:rPr lang="en-US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483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Presenter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2576"/>
            <a:ext cx="8229600" cy="457358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345" y="1953491"/>
            <a:ext cx="5953125" cy="375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991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</a:t>
            </a:r>
            <a:r>
              <a:rPr lang="en-US" dirty="0" smtClean="0"/>
              <a:t>Apache HTTP </a:t>
            </a:r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4366"/>
            <a:ext cx="2667000" cy="479179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Founded 1995 – </a:t>
            </a:r>
            <a:r>
              <a:rPr lang="en-US" sz="2600" dirty="0" smtClean="0"/>
              <a:t>buil</a:t>
            </a:r>
            <a:r>
              <a:rPr lang="en-US" sz="2600" dirty="0" smtClean="0"/>
              <a:t>t on NCSA </a:t>
            </a:r>
            <a:r>
              <a:rPr lang="en-US" sz="2600" dirty="0" err="1" smtClean="0"/>
              <a:t>httpd</a:t>
            </a:r>
            <a:r>
              <a:rPr lang="en-US" sz="2600" dirty="0" smtClean="0"/>
              <a:t> project</a:t>
            </a:r>
            <a:endParaRPr lang="en-US" sz="2600" dirty="0" smtClean="0"/>
          </a:p>
          <a:p>
            <a:r>
              <a:rPr lang="en-US" dirty="0" smtClean="0"/>
              <a:t>Open Sourced 1999 – </a:t>
            </a:r>
            <a:r>
              <a:rPr lang="en-US" sz="2600" dirty="0" smtClean="0"/>
              <a:t>version 1.3</a:t>
            </a:r>
          </a:p>
          <a:p>
            <a:r>
              <a:rPr lang="en-US" dirty="0" smtClean="0"/>
              <a:t>Version 2</a:t>
            </a:r>
            <a:r>
              <a:rPr lang="en-US" dirty="0"/>
              <a:t> </a:t>
            </a:r>
            <a:r>
              <a:rPr lang="en-US" dirty="0" smtClean="0"/>
              <a:t>2000 </a:t>
            </a:r>
            <a:r>
              <a:rPr lang="en-US" sz="2100" dirty="0" smtClean="0"/>
              <a:t>– </a:t>
            </a:r>
            <a:r>
              <a:rPr lang="en-US" sz="2600" dirty="0" smtClean="0"/>
              <a:t>add threading, compression, and </a:t>
            </a:r>
            <a:r>
              <a:rPr lang="en-US" sz="2600" dirty="0" err="1" smtClean="0"/>
              <a:t>openssl</a:t>
            </a:r>
            <a:r>
              <a:rPr lang="en-US" sz="2600" dirty="0" smtClean="0"/>
              <a:t> support</a:t>
            </a:r>
          </a:p>
          <a:p>
            <a:r>
              <a:rPr lang="en-US" dirty="0" smtClean="0"/>
              <a:t>Version 2.2</a:t>
            </a:r>
            <a:r>
              <a:rPr lang="en-US" dirty="0"/>
              <a:t> </a:t>
            </a:r>
            <a:r>
              <a:rPr lang="en-US" dirty="0" smtClean="0"/>
              <a:t>2005 </a:t>
            </a:r>
            <a:r>
              <a:rPr lang="en-US" sz="2600" dirty="0" smtClean="0"/>
              <a:t>- load balancing, authorization improvements</a:t>
            </a:r>
          </a:p>
          <a:p>
            <a:r>
              <a:rPr lang="en-US" dirty="0" smtClean="0"/>
              <a:t>Version 2.4  2012 - </a:t>
            </a:r>
            <a:r>
              <a:rPr lang="en-US" sz="2600" dirty="0"/>
              <a:t>event </a:t>
            </a:r>
            <a:r>
              <a:rPr lang="en-US" sz="2600" dirty="0" err="1"/>
              <a:t>mpm</a:t>
            </a:r>
            <a:r>
              <a:rPr lang="en-US" sz="2600" dirty="0" smtClean="0"/>
              <a:t>, memory optimization </a:t>
            </a:r>
          </a:p>
        </p:txBody>
      </p:sp>
      <p:pic>
        <p:nvPicPr>
          <p:cNvPr id="2050" name="Picture 2" descr="Apache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491" y="1334366"/>
            <a:ext cx="5715000" cy="150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4" descr="https://webmail.netwurx.net/?_task=mail&amp;_action=get&amp;_mbox=INBOX&amp;_uid=42183&amp;_part=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 descr="https://webmail.netwurx.net/?_task=mail&amp;_action=get&amp;_mbox=INBOX&amp;_uid=42183&amp;_part=2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200400"/>
            <a:ext cx="5353050" cy="333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162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very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Have a problem?  Look at the Apache doc: </a:t>
            </a:r>
            <a:r>
              <a:rPr lang="en-US" sz="2400" dirty="0" smtClean="0">
                <a:hlinkClick r:id="rId2"/>
              </a:rPr>
              <a:t>http://httpd.apache.org/docs/2.4</a:t>
            </a:r>
            <a:r>
              <a:rPr lang="en-US" sz="2400" dirty="0" smtClean="0">
                <a:hlinkClick r:id="rId2"/>
              </a:rPr>
              <a:t>/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r>
              <a:rPr lang="en-US" sz="2400" dirty="0" smtClean="0"/>
              <a:t>Download the newest version </a:t>
            </a:r>
            <a:endParaRPr lang="en-US" sz="2400" dirty="0" smtClean="0"/>
          </a:p>
          <a:p>
            <a:r>
              <a:rPr lang="en-US" sz="2400" dirty="0" smtClean="0"/>
              <a:t>YES! It works on </a:t>
            </a:r>
            <a:r>
              <a:rPr lang="en-US" sz="2400" dirty="0" err="1" smtClean="0"/>
              <a:t>linux</a:t>
            </a:r>
            <a:r>
              <a:rPr lang="en-US" sz="2400" dirty="0" smtClean="0"/>
              <a:t> </a:t>
            </a:r>
            <a:r>
              <a:rPr lang="en-US" sz="2400" smtClean="0"/>
              <a:t>and windows</a:t>
            </a:r>
            <a:endParaRPr lang="en-US" sz="2400" dirty="0" smtClean="0"/>
          </a:p>
          <a:p>
            <a:r>
              <a:rPr lang="en-US" sz="2400" dirty="0" smtClean="0"/>
              <a:t>Keep everything but </a:t>
            </a:r>
            <a:r>
              <a:rPr lang="en-US" sz="2400" dirty="0" err="1" smtClean="0"/>
              <a:t>docroot</a:t>
            </a:r>
            <a:r>
              <a:rPr lang="en-US" sz="2400" dirty="0" smtClean="0"/>
              <a:t> together in a custom directory, unless you’re really used to where </a:t>
            </a:r>
            <a:r>
              <a:rPr lang="en-US" sz="2400" dirty="0"/>
              <a:t>L</a:t>
            </a:r>
            <a:r>
              <a:rPr lang="en-US" sz="2400" dirty="0" smtClean="0"/>
              <a:t>inux stores things</a:t>
            </a:r>
          </a:p>
          <a:p>
            <a:r>
              <a:rPr lang="en-US" sz="2400" dirty="0" smtClean="0"/>
              <a:t>Start and stop with </a:t>
            </a:r>
            <a:r>
              <a:rPr lang="en-US" sz="2400" dirty="0" err="1" smtClean="0"/>
              <a:t>apachectl</a:t>
            </a:r>
            <a:r>
              <a:rPr lang="en-US" sz="2400" dirty="0" smtClean="0"/>
              <a:t> (easy) or </a:t>
            </a:r>
            <a:r>
              <a:rPr lang="en-US" sz="2400" dirty="0" err="1" smtClean="0"/>
              <a:t>httpd</a:t>
            </a:r>
            <a:r>
              <a:rPr lang="en-US" sz="2400" dirty="0" smtClean="0"/>
              <a:t> commands (more flexible &amp; more than 1 apache install)</a:t>
            </a:r>
          </a:p>
          <a:p>
            <a:r>
              <a:rPr lang="en-US" sz="2400" dirty="0" smtClean="0"/>
              <a:t>Choose a worker – </a:t>
            </a:r>
            <a:r>
              <a:rPr lang="en-US" sz="2400" dirty="0" err="1" smtClean="0"/>
              <a:t>Prefork</a:t>
            </a:r>
            <a:r>
              <a:rPr lang="en-US" sz="2400" dirty="0" smtClean="0"/>
              <a:t> (No threads, think </a:t>
            </a:r>
            <a:r>
              <a:rPr lang="en-US" sz="2400" dirty="0" err="1" smtClean="0"/>
              <a:t>php</a:t>
            </a:r>
            <a:r>
              <a:rPr lang="en-US" sz="2400" dirty="0" smtClean="0"/>
              <a:t> / </a:t>
            </a:r>
            <a:r>
              <a:rPr lang="en-US" sz="2400" dirty="0" err="1" smtClean="0"/>
              <a:t>perl</a:t>
            </a:r>
            <a:r>
              <a:rPr lang="en-US" sz="2400" dirty="0" smtClean="0"/>
              <a:t>), </a:t>
            </a:r>
            <a:r>
              <a:rPr lang="en-US" sz="2400" b="1" dirty="0" smtClean="0"/>
              <a:t>MPM (threaded)</a:t>
            </a:r>
            <a:r>
              <a:rPr lang="en-US" sz="2400" dirty="0" smtClean="0"/>
              <a:t>, Event (Lots of simple traffic / keep alive)</a:t>
            </a:r>
          </a:p>
          <a:p>
            <a:r>
              <a:rPr lang="en-US" sz="2400" dirty="0" smtClean="0"/>
              <a:t>Modules extend </a:t>
            </a:r>
            <a:r>
              <a:rPr lang="en-US" sz="2400" dirty="0"/>
              <a:t>A</a:t>
            </a:r>
            <a:r>
              <a:rPr lang="en-US" sz="2400" dirty="0" smtClean="0"/>
              <a:t>pache and can be dynamically loaded – no need to compile them with Apache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054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Have your </a:t>
            </a:r>
            <a:r>
              <a:rPr lang="en-US" sz="2800" dirty="0" err="1" smtClean="0"/>
              <a:t>httpd.conf</a:t>
            </a:r>
            <a:r>
              <a:rPr lang="en-US" sz="2800" dirty="0" smtClean="0"/>
              <a:t> contain only what modules you need to start up.  Generally avoid &lt;</a:t>
            </a:r>
            <a:r>
              <a:rPr lang="en-US" sz="2800" dirty="0" err="1" smtClean="0"/>
              <a:t>ifmodule</a:t>
            </a:r>
            <a:r>
              <a:rPr lang="en-US" sz="2800" dirty="0" smtClean="0"/>
              <a:t>&gt; and know what you’re loading</a:t>
            </a:r>
          </a:p>
          <a:p>
            <a:r>
              <a:rPr lang="en-US" sz="2800" dirty="0" smtClean="0"/>
              <a:t>Use additional </a:t>
            </a:r>
            <a:r>
              <a:rPr lang="en-US" sz="2800" dirty="0" err="1" smtClean="0"/>
              <a:t>conf</a:t>
            </a:r>
            <a:r>
              <a:rPr lang="en-US" sz="2800" dirty="0" smtClean="0"/>
              <a:t> files for additional features, and include them at end of </a:t>
            </a:r>
            <a:r>
              <a:rPr lang="en-US" sz="2800" dirty="0" err="1" smtClean="0"/>
              <a:t>httpd.conf</a:t>
            </a:r>
            <a:r>
              <a:rPr lang="en-US" sz="2800" dirty="0" smtClean="0"/>
              <a:t>: include </a:t>
            </a:r>
            <a:r>
              <a:rPr lang="en-US" sz="2800" dirty="0" err="1" smtClean="0"/>
              <a:t>conf</a:t>
            </a:r>
            <a:r>
              <a:rPr lang="en-US" sz="2800" dirty="0" smtClean="0"/>
              <a:t>/enabled*.conf.</a:t>
            </a:r>
          </a:p>
          <a:p>
            <a:r>
              <a:rPr lang="en-US" sz="2800" dirty="0" smtClean="0"/>
              <a:t>Files load in alpha numeric – I use enabledX00_feature.conf  </a:t>
            </a:r>
            <a:endParaRPr lang="en-US" sz="2800" dirty="0"/>
          </a:p>
          <a:p>
            <a:r>
              <a:rPr lang="en-US" sz="2800" dirty="0" smtClean="0"/>
              <a:t>Limit server information  to world with </a:t>
            </a:r>
            <a:br>
              <a:rPr lang="en-US" sz="2800" dirty="0" smtClean="0"/>
            </a:br>
            <a:r>
              <a:rPr lang="en-US" sz="2800" dirty="0" err="1" smtClean="0"/>
              <a:t>ServerSignature</a:t>
            </a:r>
            <a:r>
              <a:rPr lang="en-US" sz="2800" dirty="0" smtClean="0"/>
              <a:t> Off</a:t>
            </a:r>
            <a:br>
              <a:rPr lang="en-US" sz="2800" dirty="0" smtClean="0"/>
            </a:br>
            <a:r>
              <a:rPr lang="en-US" sz="2800" dirty="0" err="1" smtClean="0"/>
              <a:t>ServerTokens</a:t>
            </a:r>
            <a:r>
              <a:rPr lang="en-US" sz="2800" dirty="0" smtClean="0"/>
              <a:t> Prod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535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See what’s happening with </a:t>
            </a:r>
            <a:r>
              <a:rPr lang="en-US" sz="3600" dirty="0" err="1" smtClean="0"/>
              <a:t>mod_status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95400"/>
            <a:ext cx="83820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4671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 what’s happing with logs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dirty="0" smtClean="0">
                <a:hlinkClick r:id="rId2"/>
              </a:rPr>
              <a:t>http://httpd.apache.org/docs/2.4/mod/mod_log_config.html</a:t>
            </a:r>
            <a:endParaRPr lang="en-US" sz="2800" dirty="0" smtClean="0"/>
          </a:p>
          <a:p>
            <a:r>
              <a:rPr lang="en-US" sz="2800" dirty="0" smtClean="0">
                <a:hlinkClick r:id="rId3"/>
              </a:rPr>
              <a:t>https://httpd.apache.org/docs/2.4/mod/mod_logio.html</a:t>
            </a:r>
            <a:endParaRPr lang="en-US" sz="2800" dirty="0" smtClean="0"/>
          </a:p>
          <a:p>
            <a:r>
              <a:rPr lang="en-US" sz="2800" dirty="0" err="1" smtClean="0"/>
              <a:t>LogFormat</a:t>
            </a:r>
            <a:r>
              <a:rPr lang="en-US" sz="2800" dirty="0" smtClean="0"/>
              <a:t> ("%h %l %u %t \"%r\“) (%&gt;s) (%b) (\"%{</a:t>
            </a:r>
            <a:r>
              <a:rPr lang="en-US" sz="2800" dirty="0" err="1" smtClean="0"/>
              <a:t>Referer</a:t>
            </a:r>
            <a:r>
              <a:rPr lang="en-US" sz="2800" dirty="0" smtClean="0"/>
              <a:t>}i\“) (\"%{User-Agent}i\“) (%D) (%^FB) (%I) (%O) combined-with-IO</a:t>
            </a:r>
          </a:p>
          <a:p>
            <a:r>
              <a:rPr lang="en-US" dirty="0" err="1" smtClean="0"/>
              <a:t>LogFormat</a:t>
            </a:r>
            <a:r>
              <a:rPr lang="en-US" dirty="0" smtClean="0"/>
              <a:t> (Date/Time) (request status) (total bytes) (how we got here) (browser) (total request time) (First Byte time) (Incoming bytes) (Outgoing Bytes)</a:t>
            </a:r>
          </a:p>
          <a:p>
            <a:r>
              <a:rPr lang="en-US" dirty="0" smtClean="0"/>
              <a:t>Error logging, most verbose to least:  </a:t>
            </a:r>
            <a:r>
              <a:rPr lang="en-US" dirty="0" err="1" smtClean="0"/>
              <a:t>traceX</a:t>
            </a:r>
            <a:r>
              <a:rPr lang="en-US" dirty="0" smtClean="0"/>
              <a:t>, debug, info, notice, warn, error, </a:t>
            </a:r>
            <a:r>
              <a:rPr lang="en-US" dirty="0" err="1" smtClean="0"/>
              <a:t>crit</a:t>
            </a:r>
            <a:r>
              <a:rPr lang="en-US" dirty="0" smtClean="0"/>
              <a:t>, alert, </a:t>
            </a:r>
            <a:r>
              <a:rPr lang="en-US" dirty="0" err="1" smtClean="0"/>
              <a:t>emerg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980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Hosting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600200"/>
            <a:ext cx="4267200" cy="2895599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Allows Apache to run multiple domain names and / or listen on 80 and 443</a:t>
            </a:r>
          </a:p>
          <a:p>
            <a:r>
              <a:rPr lang="en-US" sz="2800" dirty="0" smtClean="0"/>
              <a:t>Preferred way to use SSL – SSL always requires a dedicated IP address, easily assigned in virtual host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3686175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200" y="4495800"/>
            <a:ext cx="7696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Can generally configure each virtual host separate from master </a:t>
            </a:r>
            <a:r>
              <a:rPr lang="en-US" sz="2800" dirty="0" err="1" smtClean="0"/>
              <a:t>httpd.conf</a:t>
            </a:r>
            <a:r>
              <a:rPr lang="en-US" sz="2800" dirty="0" smtClean="0"/>
              <a:t> and other virtual hosts.  Useful for log names and locations for example.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Modules inherited from other configuration files</a:t>
            </a:r>
          </a:p>
        </p:txBody>
      </p:sp>
    </p:spTree>
    <p:extLst>
      <p:ext uri="{BB962C8B-B14F-4D97-AF65-F5344CB8AC3E}">
        <p14:creationId xmlns:p14="http://schemas.microsoft.com/office/powerpoint/2010/main" val="1571283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Directing Traffic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1600200"/>
            <a:ext cx="57150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Control traffic to downstream servers, such as application servers</a:t>
            </a:r>
          </a:p>
          <a:p>
            <a:r>
              <a:rPr lang="en-US" sz="2800" dirty="0" smtClean="0"/>
              <a:t>Use </a:t>
            </a:r>
            <a:r>
              <a:rPr lang="en-US" sz="2800" dirty="0" err="1" smtClean="0"/>
              <a:t>mod_proxy</a:t>
            </a:r>
            <a:r>
              <a:rPr lang="en-US" sz="2800" dirty="0" smtClean="0"/>
              <a:t> (</a:t>
            </a:r>
            <a:r>
              <a:rPr lang="en-US" sz="2800" dirty="0" err="1" smtClean="0"/>
              <a:t>proxyPass</a:t>
            </a:r>
            <a:r>
              <a:rPr lang="en-US" sz="2800" dirty="0" smtClean="0"/>
              <a:t>) for simple traffic</a:t>
            </a:r>
          </a:p>
          <a:p>
            <a:r>
              <a:rPr lang="en-US" sz="2800" dirty="0" smtClean="0"/>
              <a:t>Use </a:t>
            </a:r>
            <a:r>
              <a:rPr lang="en-US" sz="2800" dirty="0" err="1" smtClean="0"/>
              <a:t>mod_rewrite</a:t>
            </a:r>
            <a:r>
              <a:rPr lang="en-US" sz="2800" dirty="0" smtClean="0"/>
              <a:t> (</a:t>
            </a:r>
            <a:r>
              <a:rPr lang="en-US" sz="2800" dirty="0" err="1" smtClean="0"/>
              <a:t>rewriteRule</a:t>
            </a:r>
            <a:r>
              <a:rPr lang="en-US" sz="2800" dirty="0" smtClean="0"/>
              <a:t>) for hybrid traffic control, URI changes, and HTTP to HTTPS translation.</a:t>
            </a:r>
          </a:p>
          <a:p>
            <a:r>
              <a:rPr lang="en-US" sz="2800" dirty="0" smtClean="0"/>
              <a:t>Use </a:t>
            </a:r>
            <a:r>
              <a:rPr lang="en-US" sz="2800" dirty="0" err="1" smtClean="0"/>
              <a:t>mod_proxy_balance</a:t>
            </a:r>
            <a:r>
              <a:rPr lang="en-US" sz="2800" dirty="0" smtClean="0"/>
              <a:t> for high availability traffic control.</a:t>
            </a:r>
            <a:endParaRPr lang="en-US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21336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4864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962</Words>
  <Application>Microsoft Office PowerPoint</Application>
  <PresentationFormat>On-screen Show (4:3)</PresentationFormat>
  <Paragraphs>114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Apache HTTP Server from 10,000 feet</vt:lpstr>
      <vt:lpstr>About the Presenter</vt:lpstr>
      <vt:lpstr>About Apache HTTP Server</vt:lpstr>
      <vt:lpstr>The very basics</vt:lpstr>
      <vt:lpstr>Basic Configuration</vt:lpstr>
      <vt:lpstr>See what’s happening with mod_status</vt:lpstr>
      <vt:lpstr>Understand what’s happing with logs</vt:lpstr>
      <vt:lpstr>Virtual Hosting</vt:lpstr>
      <vt:lpstr>Directing Traffic</vt:lpstr>
      <vt:lpstr>Basic Security</vt:lpstr>
      <vt:lpstr>Certificates with openssl</vt:lpstr>
      <vt:lpstr>Its ALIVE! (and keeping it that way)</vt:lpstr>
      <vt:lpstr>Appendix 1 -  SSL generation script</vt:lpstr>
      <vt:lpstr>Appendix 2 – Listing of config files</vt:lpstr>
      <vt:lpstr>Appendix 3 – Common rewrites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Apache from 10,000 feet</dc:title>
  <dc:creator>Tim</dc:creator>
  <cp:lastModifiedBy>Tim</cp:lastModifiedBy>
  <cp:revision>37</cp:revision>
  <dcterms:created xsi:type="dcterms:W3CDTF">2015-11-08T20:42:26Z</dcterms:created>
  <dcterms:modified xsi:type="dcterms:W3CDTF">2015-11-11T22:18:42Z</dcterms:modified>
</cp:coreProperties>
</file>